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5" r:id="rId4"/>
    <p:sldId id="258" r:id="rId5"/>
    <p:sldId id="260" r:id="rId6"/>
    <p:sldId id="259" r:id="rId7"/>
    <p:sldId id="262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1A4-9220-40EC-A972-196AFF5DA611}" type="datetimeFigureOut">
              <a:rPr lang="en-ID" smtClean="0"/>
              <a:t>04/05/2023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E5D0E29-F8CD-493C-8CCA-02870683A8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6891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1A4-9220-40EC-A972-196AFF5DA611}" type="datetimeFigureOut">
              <a:rPr lang="en-ID" smtClean="0"/>
              <a:t>04/05/2023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E5D0E29-F8CD-493C-8CCA-02870683A8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2195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1A4-9220-40EC-A972-196AFF5DA611}" type="datetimeFigureOut">
              <a:rPr lang="en-ID" smtClean="0"/>
              <a:t>04/05/2023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E5D0E29-F8CD-493C-8CCA-02870683A8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334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1A4-9220-40EC-A972-196AFF5DA611}" type="datetimeFigureOut">
              <a:rPr lang="en-ID" smtClean="0"/>
              <a:t>04/05/2023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E5D0E29-F8CD-493C-8CCA-02870683A8B3}" type="slidenum">
              <a:rPr lang="en-ID" smtClean="0"/>
              <a:t>‹#›</a:t>
            </a:fld>
            <a:endParaRPr lang="en-ID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2640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1A4-9220-40EC-A972-196AFF5DA611}" type="datetimeFigureOut">
              <a:rPr lang="en-ID" smtClean="0"/>
              <a:t>04/05/2023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E5D0E29-F8CD-493C-8CCA-02870683A8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7363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1A4-9220-40EC-A972-196AFF5DA611}" type="datetimeFigureOut">
              <a:rPr lang="en-ID" smtClean="0"/>
              <a:t>04/05/2023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0E29-F8CD-493C-8CCA-02870683A8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1956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1A4-9220-40EC-A972-196AFF5DA611}" type="datetimeFigureOut">
              <a:rPr lang="en-ID" smtClean="0"/>
              <a:t>04/05/2023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0E29-F8CD-493C-8CCA-02870683A8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1009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1A4-9220-40EC-A972-196AFF5DA611}" type="datetimeFigureOut">
              <a:rPr lang="en-ID" smtClean="0"/>
              <a:t>04/05/2023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0E29-F8CD-493C-8CCA-02870683A8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767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7A11A4-9220-40EC-A972-196AFF5DA611}" type="datetimeFigureOut">
              <a:rPr lang="en-ID" smtClean="0"/>
              <a:t>04/05/2023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E5D0E29-F8CD-493C-8CCA-02870683A8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1717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1A4-9220-40EC-A972-196AFF5DA611}" type="datetimeFigureOut">
              <a:rPr lang="en-ID" smtClean="0"/>
              <a:t>04/05/2023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0E29-F8CD-493C-8CCA-02870683A8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2418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1A4-9220-40EC-A972-196AFF5DA611}" type="datetimeFigureOut">
              <a:rPr lang="en-ID" smtClean="0"/>
              <a:t>04/05/2023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E5D0E29-F8CD-493C-8CCA-02870683A8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0161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1A4-9220-40EC-A972-196AFF5DA611}" type="datetimeFigureOut">
              <a:rPr lang="en-ID" smtClean="0"/>
              <a:t>04/05/2023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0E29-F8CD-493C-8CCA-02870683A8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9864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1A4-9220-40EC-A972-196AFF5DA611}" type="datetimeFigureOut">
              <a:rPr lang="en-ID" smtClean="0"/>
              <a:t>04/05/2023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0E29-F8CD-493C-8CCA-02870683A8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389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1A4-9220-40EC-A972-196AFF5DA611}" type="datetimeFigureOut">
              <a:rPr lang="en-ID" smtClean="0"/>
              <a:t>04/05/2023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0E29-F8CD-493C-8CCA-02870683A8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630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1A4-9220-40EC-A972-196AFF5DA611}" type="datetimeFigureOut">
              <a:rPr lang="en-ID" smtClean="0"/>
              <a:t>04/05/2023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0E29-F8CD-493C-8CCA-02870683A8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418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1A4-9220-40EC-A972-196AFF5DA611}" type="datetimeFigureOut">
              <a:rPr lang="en-ID" smtClean="0"/>
              <a:t>04/05/2023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0E29-F8CD-493C-8CCA-02870683A8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614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11A4-9220-40EC-A972-196AFF5DA611}" type="datetimeFigureOut">
              <a:rPr lang="en-ID" smtClean="0"/>
              <a:t>04/05/2023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D0E29-F8CD-493C-8CCA-02870683A8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1344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A11A4-9220-40EC-A972-196AFF5DA611}" type="datetimeFigureOut">
              <a:rPr lang="en-ID" smtClean="0"/>
              <a:t>04/05/2023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D0E29-F8CD-493C-8CCA-02870683A8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9198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0D63-5485-8A61-83C9-9A95ECBC5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70" y="1090891"/>
            <a:ext cx="10859406" cy="1373070"/>
          </a:xfrm>
        </p:spPr>
        <p:txBody>
          <a:bodyPr/>
          <a:lstStyle/>
          <a:p>
            <a:pPr algn="ctr"/>
            <a:r>
              <a:rPr lang="en-US" sz="4400" dirty="0"/>
              <a:t>Road classification using Convolutional Neural Network (CNN) in Python</a:t>
            </a:r>
            <a:endParaRPr lang="en-ID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2CDBE-CA21-029A-75D9-098BB387E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170" y="2870156"/>
            <a:ext cx="8144134" cy="1117687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Arip </a:t>
            </a:r>
            <a:r>
              <a:rPr lang="en-US" dirty="0" err="1"/>
              <a:t>Syaripudin</a:t>
            </a:r>
            <a:r>
              <a:rPr lang="en-US" dirty="0"/>
              <a:t> Nur</a:t>
            </a:r>
          </a:p>
          <a:p>
            <a:pPr algn="l"/>
            <a:r>
              <a:rPr lang="en-US" dirty="0"/>
              <a:t>L20583502</a:t>
            </a:r>
          </a:p>
          <a:p>
            <a:pPr algn="l"/>
            <a:r>
              <a:rPr lang="en-US" dirty="0"/>
              <a:t>Department of Civil and Environmental Engineering</a:t>
            </a:r>
            <a:endParaRPr lang="en-ID" dirty="0"/>
          </a:p>
        </p:txBody>
      </p:sp>
      <p:pic>
        <p:nvPicPr>
          <p:cNvPr id="5" name="Picture 4" descr="A picture containing darkness, black, screenshot&#10;&#10;Description automatically generated">
            <a:extLst>
              <a:ext uri="{FF2B5EF4-FFF2-40B4-BE49-F238E27FC236}">
                <a16:creationId xmlns:a16="http://schemas.microsoft.com/office/drawing/2014/main" id="{084CA01C-B086-F0E9-67D4-9786655D6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68" y="4774984"/>
            <a:ext cx="5715000" cy="102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88EDB0C-779A-0DB4-5006-90A08382A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62288" y="2982670"/>
            <a:ext cx="3029712" cy="67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46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7200E-0A3E-9CDA-D59B-A43AC72A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DAAB3-DD3D-3979-3D63-460D524C6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48257"/>
            <a:ext cx="9613861" cy="3887932"/>
          </a:xfrm>
        </p:spPr>
        <p:txBody>
          <a:bodyPr/>
          <a:lstStyle/>
          <a:p>
            <a:r>
              <a:rPr lang="en-US" dirty="0"/>
              <a:t>1024 images of road have been collected using iPhone 8 using square mode.</a:t>
            </a:r>
          </a:p>
          <a:p>
            <a:r>
              <a:rPr lang="en-US" dirty="0"/>
              <a:t>Located at Lamar University.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32D6C-9835-3E16-9B08-C99878C78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436590" y="3623805"/>
            <a:ext cx="1729211" cy="1729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EA9A40-E210-71FA-D416-4E8C17621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338422" y="3623804"/>
            <a:ext cx="1729211" cy="1729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BFA34-5B34-81B6-3550-191C2D718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4240254" y="3623804"/>
            <a:ext cx="1729211" cy="1729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7A236A-EA0C-E9B2-9F1C-7E9993F8E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6317508" y="3623806"/>
            <a:ext cx="1729211" cy="1729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8094A0-23EC-CC5F-C3B8-FA33BA99F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8185380" y="3623805"/>
            <a:ext cx="1729211" cy="1729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7996CF-38E2-F4FA-FC40-F5CDE4BDBB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0053252" y="3623804"/>
            <a:ext cx="1729211" cy="17292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B949F6-CF99-5917-6087-564CFD0EB84A}"/>
              </a:ext>
            </a:extLst>
          </p:cNvPr>
          <p:cNvSpPr/>
          <p:nvPr/>
        </p:nvSpPr>
        <p:spPr>
          <a:xfrm>
            <a:off x="310896" y="3438144"/>
            <a:ext cx="5785104" cy="315468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44C3F2-72E4-BC41-B37A-A60F4F534C7D}"/>
              </a:ext>
            </a:extLst>
          </p:cNvPr>
          <p:cNvSpPr/>
          <p:nvPr/>
        </p:nvSpPr>
        <p:spPr>
          <a:xfrm>
            <a:off x="6221693" y="3435096"/>
            <a:ext cx="5730589" cy="3154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C00CA-EF63-22DD-25E3-F800D6ED53DD}"/>
              </a:ext>
            </a:extLst>
          </p:cNvPr>
          <p:cNvSpPr txBox="1"/>
          <p:nvPr/>
        </p:nvSpPr>
        <p:spPr>
          <a:xfrm>
            <a:off x="1143000" y="5632704"/>
            <a:ext cx="390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Road with cracks</a:t>
            </a:r>
            <a:endParaRPr lang="en-ID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D00EC6-3792-22AC-83CF-951A2A826C7E}"/>
              </a:ext>
            </a:extLst>
          </p:cNvPr>
          <p:cNvSpPr txBox="1"/>
          <p:nvPr/>
        </p:nvSpPr>
        <p:spPr>
          <a:xfrm>
            <a:off x="7144512" y="5624889"/>
            <a:ext cx="3904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Road without cracks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295183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946E8-F2C9-D8BF-BC53-F2F78379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Library and set directory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9A9591-DD33-4851-67BF-9D514B920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298510"/>
            <a:ext cx="7072258" cy="3379914"/>
          </a:xfrm>
        </p:spPr>
      </p:pic>
    </p:spTree>
    <p:extLst>
      <p:ext uri="{BB962C8B-B14F-4D97-AF65-F5344CB8AC3E}">
        <p14:creationId xmlns:p14="http://schemas.microsoft.com/office/powerpoint/2010/main" val="3368934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946E8-F2C9-D8BF-BC53-F2F78379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Preprocessing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5999-B7C1-DC2F-89AB-9F4569CB2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Resize the images to 300,300</a:t>
            </a:r>
          </a:p>
          <a:p>
            <a:r>
              <a:rPr lang="en-US" dirty="0"/>
              <a:t>Normalize the pixel values to between 0 and 1</a:t>
            </a:r>
          </a:p>
          <a:p>
            <a:endParaRPr lang="en-US" dirty="0"/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0F48F7-8DA4-D9AC-395C-4184B8984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985" y="3211678"/>
            <a:ext cx="3994853" cy="2448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13CC1C-CF0B-20FE-EA2A-100D3F8F7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00" y="2148821"/>
            <a:ext cx="3928782" cy="57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1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946E8-F2C9-D8BF-BC53-F2F78379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Preprocessing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5999-B7C1-DC2F-89AB-9F4569CB2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21" y="1960235"/>
            <a:ext cx="9613861" cy="3599316"/>
          </a:xfrm>
        </p:spPr>
        <p:txBody>
          <a:bodyPr/>
          <a:lstStyle/>
          <a:p>
            <a:r>
              <a:rPr lang="en-US" dirty="0"/>
              <a:t>Combine all images in 1 datasets</a:t>
            </a:r>
          </a:p>
          <a:p>
            <a:r>
              <a:rPr lang="en-US" dirty="0"/>
              <a:t>Give labels, 1 for Crack images and 0 for </a:t>
            </a:r>
            <a:r>
              <a:rPr lang="en-US" dirty="0" err="1"/>
              <a:t>noCracks</a:t>
            </a:r>
            <a:r>
              <a:rPr lang="en-US" dirty="0"/>
              <a:t> images</a:t>
            </a:r>
          </a:p>
          <a:p>
            <a:r>
              <a:rPr lang="en-US" dirty="0"/>
              <a:t>Split the dataset to Train, Val, and Test datasets.</a:t>
            </a:r>
          </a:p>
          <a:p>
            <a:r>
              <a:rPr lang="en-US" dirty="0"/>
              <a:t>Training data shape: (501, 300, 300, 3)</a:t>
            </a:r>
          </a:p>
          <a:p>
            <a:r>
              <a:rPr lang="en-US" dirty="0"/>
              <a:t>Validation data shape: (215, 300, 300, 3)</a:t>
            </a:r>
          </a:p>
          <a:p>
            <a:r>
              <a:rPr lang="en-US" dirty="0"/>
              <a:t>Testing data shape: (308, 300, 300,  3)</a:t>
            </a:r>
            <a:endParaRPr lang="en-ID" dirty="0"/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B9D31-0758-362F-AC98-4420EC53E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544" y="4208549"/>
            <a:ext cx="6754168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61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34F78-ED5E-BE89-B121-48D223CD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Architecture of the CNN model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37BF0-CBE2-9A58-13D4-B5E956004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65960"/>
            <a:ext cx="9613861" cy="397022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Model: "sequential_1"</a:t>
            </a:r>
          </a:p>
          <a:p>
            <a:r>
              <a:rPr lang="en-US" dirty="0"/>
              <a:t>Layer (type)                	Output Shape              	Param #   </a:t>
            </a:r>
          </a:p>
          <a:p>
            <a:r>
              <a:rPr lang="en-US" dirty="0"/>
              <a:t>conv2d_3 (Conv2D)           	(None, 298, 298, 32)      	896       </a:t>
            </a:r>
          </a:p>
          <a:p>
            <a:r>
              <a:rPr lang="en-US" dirty="0"/>
              <a:t>max_pooling2d_3 (MaxPooling2D)  (None, 149, 149, 32)     	0         </a:t>
            </a:r>
          </a:p>
          <a:p>
            <a:r>
              <a:rPr lang="en-US" dirty="0"/>
              <a:t>conv2d_4 (Conv2D)           	(None, 147, 147, 64)      	18496     </a:t>
            </a:r>
          </a:p>
          <a:p>
            <a:r>
              <a:rPr lang="en-US" dirty="0"/>
              <a:t>max_pooling2d_4 (</a:t>
            </a:r>
            <a:r>
              <a:rPr lang="en-US" dirty="0" err="1"/>
              <a:t>MaxPooling</a:t>
            </a:r>
            <a:r>
              <a:rPr lang="en-US" dirty="0"/>
              <a:t>  	(None, 73, 73, 64)       	0         </a:t>
            </a:r>
          </a:p>
          <a:p>
            <a:r>
              <a:rPr lang="en-US" dirty="0"/>
              <a:t>conv2d_5 (Conv2D)           	(None, 71, 71, 64)        	36928     </a:t>
            </a:r>
          </a:p>
          <a:p>
            <a:r>
              <a:rPr lang="en-US" dirty="0"/>
              <a:t>max_pooling2d_5 (MaxPooling2D)  (None, 35, 35, 64)       	0         </a:t>
            </a:r>
          </a:p>
          <a:p>
            <a:r>
              <a:rPr lang="en-US" dirty="0"/>
              <a:t>flatten_1 (Flatten)         	(None, 78400)             	0         </a:t>
            </a:r>
          </a:p>
          <a:p>
            <a:r>
              <a:rPr lang="en-US" dirty="0"/>
              <a:t>dense_2 (Dense)             	(None, 128)               	10035328  </a:t>
            </a:r>
          </a:p>
          <a:p>
            <a:r>
              <a:rPr lang="en-US" dirty="0"/>
              <a:t>dropout_1 (Dropout)         	(None, 128)               	0         </a:t>
            </a:r>
          </a:p>
          <a:p>
            <a:r>
              <a:rPr lang="en-US" dirty="0"/>
              <a:t>dense_3 (Dense)             	(None, 1)                 	129       </a:t>
            </a:r>
          </a:p>
          <a:p>
            <a:r>
              <a:rPr lang="en-US" dirty="0"/>
              <a:t>=================================================================</a:t>
            </a:r>
          </a:p>
          <a:p>
            <a:r>
              <a:rPr lang="en-US" dirty="0"/>
              <a:t>Total params: 10,091,777</a:t>
            </a:r>
          </a:p>
          <a:p>
            <a:r>
              <a:rPr lang="en-US" dirty="0"/>
              <a:t>Trainable params: 10,091,777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4A5BBD-495E-041C-A838-F52A28E5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23749"/>
            <a:ext cx="6059532" cy="2109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618F8-1C0F-6CE7-7FF9-EA735A19FBB2}"/>
              </a:ext>
            </a:extLst>
          </p:cNvPr>
          <p:cNvSpPr txBox="1"/>
          <p:nvPr/>
        </p:nvSpPr>
        <p:spPr>
          <a:xfrm>
            <a:off x="786384" y="6114470"/>
            <a:ext cx="9507798" cy="38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https://www.tensorflow.org/tutorials/images/cnn</a:t>
            </a:r>
          </a:p>
        </p:txBody>
      </p:sp>
    </p:spTree>
    <p:extLst>
      <p:ext uri="{BB962C8B-B14F-4D97-AF65-F5344CB8AC3E}">
        <p14:creationId xmlns:p14="http://schemas.microsoft.com/office/powerpoint/2010/main" val="2200604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34F78-ED5E-BE89-B121-48D223CD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and Train the model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5D9EF-5F37-2AA5-66EC-7C8E6E465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014" y="2167600"/>
            <a:ext cx="4901587" cy="3326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A48FCD-7C4C-E300-05EA-CFC6D378A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3616750"/>
            <a:ext cx="5706271" cy="428685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938916-C515-E59F-18C1-5C2572153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0321" y="2370822"/>
            <a:ext cx="2810267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49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34F78-ED5E-BE89-B121-48D223CD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37BF0-CBE2-9A58-13D4-B5E956004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3744625"/>
            <a:ext cx="4997044" cy="2191563"/>
          </a:xfrm>
        </p:spPr>
        <p:txBody>
          <a:bodyPr>
            <a:normAutofit/>
          </a:bodyPr>
          <a:lstStyle/>
          <a:p>
            <a:r>
              <a:rPr lang="en-US" dirty="0"/>
              <a:t>10/10 - 2s - loss: 1.1192 - accuracy: </a:t>
            </a:r>
            <a:r>
              <a:rPr lang="en-US" b="1" dirty="0"/>
              <a:t>0.8636</a:t>
            </a:r>
            <a:r>
              <a:rPr lang="en-US" dirty="0"/>
              <a:t> - 2s/epoch - 206ms/step</a:t>
            </a: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C9B4D-01A1-4B27-F947-41F08E52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893" y="2230691"/>
            <a:ext cx="5621786" cy="38740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80C90D-C2FB-9614-9D27-F418B878A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230691"/>
            <a:ext cx="4997044" cy="15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87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34F78-ED5E-BE89-B121-48D223CD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37BF0-CBE2-9A58-13D4-B5E9560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data shape: (308, 300, 300,  3)</a:t>
            </a:r>
            <a:endParaRPr lang="en-ID" dirty="0"/>
          </a:p>
          <a:p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B86680-3C21-7645-AB77-BED9BFBD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995" y="1971694"/>
            <a:ext cx="4538472" cy="4615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538E1C-58FB-DA2B-E44B-65CA22EA2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64" y="3079074"/>
            <a:ext cx="6849431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6983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85</TotalTime>
  <Words>392</Words>
  <Application>Microsoft Office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Trebuchet MS</vt:lpstr>
      <vt:lpstr>Berlin</vt:lpstr>
      <vt:lpstr>Road classification using Convolutional Neural Network (CNN) in Python</vt:lpstr>
      <vt:lpstr>Datasets</vt:lpstr>
      <vt:lpstr>Import Library and set directory</vt:lpstr>
      <vt:lpstr>Image Preprocessing</vt:lpstr>
      <vt:lpstr>Image Preprocessing</vt:lpstr>
      <vt:lpstr>Create Architecture of the CNN model</vt:lpstr>
      <vt:lpstr>Compile and Train the model</vt:lpstr>
      <vt:lpstr>Model Evaluation</vt:lpstr>
      <vt:lpstr>Model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classification using Convolutional Neural Network (CNN) in Python</dc:title>
  <dc:creator>Arip S Nur</dc:creator>
  <cp:lastModifiedBy>Arip S Nur</cp:lastModifiedBy>
  <cp:revision>14</cp:revision>
  <dcterms:created xsi:type="dcterms:W3CDTF">2023-05-04T18:49:31Z</dcterms:created>
  <dcterms:modified xsi:type="dcterms:W3CDTF">2023-05-04T20:15:30Z</dcterms:modified>
</cp:coreProperties>
</file>